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98"/>
  </p:notesMasterIdLst>
  <p:sldIdLst>
    <p:sldId id="284" r:id="rId5"/>
    <p:sldId id="257" r:id="rId6"/>
    <p:sldId id="300" r:id="rId7"/>
    <p:sldId id="379" r:id="rId8"/>
    <p:sldId id="407" r:id="rId9"/>
    <p:sldId id="408" r:id="rId10"/>
    <p:sldId id="409" r:id="rId11"/>
    <p:sldId id="410" r:id="rId12"/>
    <p:sldId id="411" r:id="rId13"/>
    <p:sldId id="412" r:id="rId14"/>
    <p:sldId id="385" r:id="rId15"/>
    <p:sldId id="386" r:id="rId16"/>
    <p:sldId id="387" r:id="rId17"/>
    <p:sldId id="388" r:id="rId18"/>
    <p:sldId id="389" r:id="rId19"/>
    <p:sldId id="390" r:id="rId20"/>
    <p:sldId id="391" r:id="rId21"/>
    <p:sldId id="392" r:id="rId22"/>
    <p:sldId id="393" r:id="rId23"/>
    <p:sldId id="394" r:id="rId24"/>
    <p:sldId id="395" r:id="rId25"/>
    <p:sldId id="396" r:id="rId26"/>
    <p:sldId id="397" r:id="rId27"/>
    <p:sldId id="398" r:id="rId28"/>
    <p:sldId id="399" r:id="rId29"/>
    <p:sldId id="400" r:id="rId30"/>
    <p:sldId id="298" r:id="rId31"/>
    <p:sldId id="330" r:id="rId32"/>
    <p:sldId id="401" r:id="rId33"/>
    <p:sldId id="402" r:id="rId34"/>
    <p:sldId id="403" r:id="rId35"/>
    <p:sldId id="297" r:id="rId36"/>
    <p:sldId id="331" r:id="rId37"/>
    <p:sldId id="404" r:id="rId38"/>
    <p:sldId id="415" r:id="rId39"/>
    <p:sldId id="416" r:id="rId40"/>
    <p:sldId id="417" r:id="rId41"/>
    <p:sldId id="413" r:id="rId42"/>
    <p:sldId id="280" r:id="rId43"/>
    <p:sldId id="281" r:id="rId44"/>
    <p:sldId id="367" r:id="rId45"/>
    <p:sldId id="366" r:id="rId46"/>
    <p:sldId id="268" r:id="rId47"/>
    <p:sldId id="260" r:id="rId48"/>
    <p:sldId id="269" r:id="rId49"/>
    <p:sldId id="270" r:id="rId50"/>
    <p:sldId id="271" r:id="rId51"/>
    <p:sldId id="272" r:id="rId52"/>
    <p:sldId id="273" r:id="rId53"/>
    <p:sldId id="368" r:id="rId54"/>
    <p:sldId id="369" r:id="rId55"/>
    <p:sldId id="370" r:id="rId56"/>
    <p:sldId id="371" r:id="rId57"/>
    <p:sldId id="373" r:id="rId58"/>
    <p:sldId id="374" r:id="rId59"/>
    <p:sldId id="375" r:id="rId60"/>
    <p:sldId id="372" r:id="rId61"/>
    <p:sldId id="376" r:id="rId62"/>
    <p:sldId id="377" r:id="rId63"/>
    <p:sldId id="378" r:id="rId64"/>
    <p:sldId id="274" r:id="rId65"/>
    <p:sldId id="277" r:id="rId66"/>
    <p:sldId id="405" r:id="rId67"/>
    <p:sldId id="285" r:id="rId68"/>
    <p:sldId id="286" r:id="rId69"/>
    <p:sldId id="278" r:id="rId70"/>
    <p:sldId id="279" r:id="rId71"/>
    <p:sldId id="275" r:id="rId72"/>
    <p:sldId id="276" r:id="rId73"/>
    <p:sldId id="287" r:id="rId74"/>
    <p:sldId id="288" r:id="rId75"/>
    <p:sldId id="258" r:id="rId76"/>
    <p:sldId id="259" r:id="rId77"/>
    <p:sldId id="261" r:id="rId78"/>
    <p:sldId id="262" r:id="rId79"/>
    <p:sldId id="289" r:id="rId80"/>
    <p:sldId id="290" r:id="rId81"/>
    <p:sldId id="291" r:id="rId82"/>
    <p:sldId id="292" r:id="rId83"/>
    <p:sldId id="263" r:id="rId84"/>
    <p:sldId id="264" r:id="rId85"/>
    <p:sldId id="265" r:id="rId86"/>
    <p:sldId id="418" r:id="rId87"/>
    <p:sldId id="354" r:id="rId88"/>
    <p:sldId id="355" r:id="rId89"/>
    <p:sldId id="358" r:id="rId90"/>
    <p:sldId id="359" r:id="rId91"/>
    <p:sldId id="266" r:id="rId92"/>
    <p:sldId id="267" r:id="rId93"/>
    <p:sldId id="293" r:id="rId94"/>
    <p:sldId id="294" r:id="rId95"/>
    <p:sldId id="295" r:id="rId96"/>
    <p:sldId id="296" r:id="rId9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4BF"/>
    <a:srgbClr val="E9C46A"/>
    <a:srgbClr val="97EFD3"/>
    <a:srgbClr val="F15574"/>
    <a:srgbClr val="F4EBE8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tableStyles" Target="tableStyles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103" Type="http://schemas.microsoft.com/office/2018/10/relationships/authors" Target="author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presProps" Target="presProps.xml"/><Relationship Id="rId10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12/18/2025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cs.stanford.edu/~karpathy/svmjs/demo/" TargetMode="External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karpathy/svmjs/demo/" TargetMode="External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5222" y="4329684"/>
            <a:ext cx="4873752" cy="630936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Noble Xavier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B90D92-1819-3D47-8648-D3DB3B00F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2240280"/>
            <a:ext cx="9192520" cy="1709928"/>
          </a:xfrm>
        </p:spPr>
        <p:txBody>
          <a:bodyPr/>
          <a:lstStyle/>
          <a:p>
            <a:r>
              <a:rPr lang="en-IN" sz="4800" dirty="0">
                <a:latin typeface="Arial Rounded MT Bold" panose="020F0704030504030204" pitchFamily="34" charset="0"/>
              </a:rPr>
              <a:t>Naïve Bayes and SVM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446E326D-4BCC-DCF2-2294-FFB708F587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131" y="811763"/>
            <a:ext cx="9891427" cy="550177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6EC0BFCF-FE4F-8CE5-D2D7-EDA5812AA1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5716"/>
            <a:ext cx="10353762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Naïve Bayes Classifier –Used in </a:t>
            </a:r>
          </a:p>
        </p:txBody>
      </p:sp>
    </p:spTree>
    <p:extLst>
      <p:ext uri="{BB962C8B-B14F-4D97-AF65-F5344CB8AC3E}">
        <p14:creationId xmlns:p14="http://schemas.microsoft.com/office/powerpoint/2010/main" val="10318556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B197758-749F-365A-AEBE-331DC5C9E8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0047" y="1176374"/>
            <a:ext cx="9951905" cy="468325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E1A9FE85-E13F-0586-0925-3CEBCAFE20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4742" y="345836"/>
            <a:ext cx="8309753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</a:t>
            </a:r>
          </a:p>
        </p:txBody>
      </p:sp>
    </p:spTree>
    <p:extLst>
      <p:ext uri="{BB962C8B-B14F-4D97-AF65-F5344CB8AC3E}">
        <p14:creationId xmlns:p14="http://schemas.microsoft.com/office/powerpoint/2010/main" val="105004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FC47BB7A-A29C-9CD6-FE3E-6D0E17D740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215208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 Data Set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6EA1F6-EB8B-E690-4660-5FF195AE2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96" y="830727"/>
            <a:ext cx="9114807" cy="5302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5309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4D7B80D-0878-DDE9-BD68-136B3E4D3F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7223" y="1202299"/>
            <a:ext cx="10475887" cy="4703979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4A56554-5143-7373-6F1E-8D958399EE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215208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Demo-Frequency Table</a:t>
            </a:r>
          </a:p>
        </p:txBody>
      </p:sp>
    </p:spTree>
    <p:extLst>
      <p:ext uri="{BB962C8B-B14F-4D97-AF65-F5344CB8AC3E}">
        <p14:creationId xmlns:p14="http://schemas.microsoft.com/office/powerpoint/2010/main" val="2626643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1E7B79D-F344-7B2F-EC12-C34EE0161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215208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Demo-Frequency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CDD73-3B36-F124-5749-8832C9B4A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300" y="830727"/>
            <a:ext cx="10971004" cy="546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78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89B6C8A1-7EB1-18BA-2D41-2BF4AB28B0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215208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Demo-Likelihood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5101AB-AE14-33BE-BE98-961260FE3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243" y="972306"/>
            <a:ext cx="10663514" cy="48126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73140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AF827B7C-4460-A30C-F74E-75EECC0C17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215208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Demo-Likelihood Table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FA135-61FB-B3C2-D6C7-0E2E582FD4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305" y="943235"/>
            <a:ext cx="10840416" cy="47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2669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1AA1C-4B6C-ECF1-C125-4D14FCAF9B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215208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Demo-Likelihood Table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D7B204A-A6E3-4DEA-0B8F-4757261DB3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762" y="1082562"/>
            <a:ext cx="11080476" cy="4767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49772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BC2ADBF2-92A5-4ECC-000A-01B38A8D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336506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Demo-Naïve Bayes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B9BABC8-72AD-1F66-9BF1-7C8FECE11B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7719" y="1159644"/>
            <a:ext cx="10716561" cy="458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1102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3ABE266-D01D-38C0-0C9F-E9C647B1AD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336506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Demo-Naïve Bayes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3AAC033-4D6F-A5E4-0043-44046B489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461" y="1128529"/>
            <a:ext cx="10920385" cy="4609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467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D61DB-EDC0-496F-96E3-A237B681E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5716"/>
            <a:ext cx="10353762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Supervised Learning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77CF-EF98-4248-90FB-10011376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781235"/>
            <a:ext cx="6819965" cy="5255671"/>
          </a:xfrm>
        </p:spPr>
        <p:txBody>
          <a:bodyPr>
            <a:normAutofit lnSpcReduction="10000"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Regression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Simple Linear Regression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Multiple Linear Regression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Polynomial Regression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KNN Regressor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Ridge and Lasso Regression</a:t>
            </a:r>
          </a:p>
          <a:p>
            <a:pPr marL="457200" lvl="1" indent="0">
              <a:buNone/>
            </a:pP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Logistic regression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k-nearest neighbour  (KNN)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Naive Bayes (Classifier)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Decision Tree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Forest </a:t>
            </a:r>
          </a:p>
        </p:txBody>
      </p:sp>
    </p:spTree>
    <p:extLst>
      <p:ext uri="{BB962C8B-B14F-4D97-AF65-F5344CB8AC3E}">
        <p14:creationId xmlns:p14="http://schemas.microsoft.com/office/powerpoint/2010/main" val="3120349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BDEE41-7E48-7499-7AD8-46D466B1AB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336506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Demo-Naïve Bayes Classifier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213E0B0-EA97-E4E0-D973-C3230B826E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0303" y="1164478"/>
            <a:ext cx="8167701" cy="467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2865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91752F6-4EF8-AEFA-B45D-802F311EB8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336506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Demo-No Purchase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F53D44F-BC27-9219-DA7C-384135D667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719" y="952025"/>
            <a:ext cx="10854561" cy="5038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14662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6BE0F-1982-8DFF-B4AC-6380949554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187217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Demo-Purchase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0F0B222-C23C-42CF-677E-0383DEC65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558" y="802736"/>
            <a:ext cx="10798327" cy="523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89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531683-C734-657F-941D-0F7452BDF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336506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Demo-Naïve Bayes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3EBD7A2-E72D-FFDB-9498-B42ACEAC62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474" y="952025"/>
            <a:ext cx="10799051" cy="520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01433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70DE3E0F-B445-435E-5B90-2F2169EF68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336506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Shopping Demo-Result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E950B4-F78C-108F-7F4F-18A3354EE0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049" y="1124367"/>
            <a:ext cx="11476414" cy="4856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8939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DB3636-8E95-C028-18C6-A152E3CC27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336506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Advantages of Naïve </a:t>
            </a:r>
            <a:r>
              <a:rPr lang="en-IN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Bayce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Classifier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C1F6E1-8AD8-B1BC-D77D-D74A1D339A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282" y="1043531"/>
            <a:ext cx="10833046" cy="4760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28832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77CF-EF98-4248-90FB-10011376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781235"/>
            <a:ext cx="10353762" cy="5761608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endParaRPr lang="en-IN" b="1" i="1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4462A13-103E-2441-7E1B-C5A382AC3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336506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Naïve </a:t>
            </a:r>
            <a:r>
              <a:rPr lang="en-IN" sz="32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Bayce</a:t>
            </a:r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Classifier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8C650C-5FE9-253F-B42C-2D287A97E2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157" y="938029"/>
            <a:ext cx="10878729" cy="5138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27032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77CF-EF98-4248-90FB-10011376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781235"/>
            <a:ext cx="10353762" cy="5761608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endParaRPr lang="en-IN" b="1" i="1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7DF577-B48C-7236-17C7-74C4C535F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17505" y="336506"/>
            <a:ext cx="7810500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492E65-DCC1-057E-EBBF-F7142A4532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24" y="955103"/>
            <a:ext cx="11153226" cy="5212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08860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68EF28E-1D39-482C-BDC5-4A0B370B2C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877" y="1087755"/>
            <a:ext cx="4980623" cy="468249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BC0C42B-55CA-41A4-B480-400A561C97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5460" y="1028700"/>
            <a:ext cx="5791200" cy="4741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0C131A1-0B3F-4868-887C-421159CB99BE}"/>
              </a:ext>
            </a:extLst>
          </p:cNvPr>
          <p:cNvSpPr txBox="1"/>
          <p:nvPr/>
        </p:nvSpPr>
        <p:spPr>
          <a:xfrm>
            <a:off x="1417320" y="335280"/>
            <a:ext cx="80162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Frequency Tables and Likelihood Tables  </a:t>
            </a:r>
          </a:p>
        </p:txBody>
      </p:sp>
    </p:spTree>
    <p:extLst>
      <p:ext uri="{BB962C8B-B14F-4D97-AF65-F5344CB8AC3E}">
        <p14:creationId xmlns:p14="http://schemas.microsoft.com/office/powerpoint/2010/main" val="1552202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77CF-EF98-4248-90FB-10011376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781235"/>
            <a:ext cx="10353762" cy="5761608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endParaRPr lang="en-IN" b="1" i="1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CD50034-A191-75C7-99AA-8099EA80620C}"/>
              </a:ext>
            </a:extLst>
          </p:cNvPr>
          <p:cNvSpPr txBox="1"/>
          <p:nvPr/>
        </p:nvSpPr>
        <p:spPr>
          <a:xfrm>
            <a:off x="1622593" y="196460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Likelihood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38EF028-090C-D166-0E1B-0969E60083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4273" y="781235"/>
            <a:ext cx="8108797" cy="556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41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1498-DA8F-86CB-A0EE-3DB3820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1" y="2322576"/>
            <a:ext cx="7550891" cy="1901952"/>
          </a:xfrm>
        </p:spPr>
        <p:txBody>
          <a:bodyPr/>
          <a:lstStyle/>
          <a:p>
            <a:pPr algn="ctr"/>
            <a:br>
              <a:rPr lang="en-IN" b="1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</a:br>
            <a:r>
              <a:rPr lang="en-IN" b="1" i="0" dirty="0">
                <a:solidFill>
                  <a:srgbClr val="05192D"/>
                </a:solidFill>
                <a:effectLst/>
                <a:latin typeface="Studio-Feixen-Sans"/>
              </a:rPr>
              <a:t>NAÏVE BAYES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BC5B3-3977-012E-E7FE-F46AD8F7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1707F-5BDB-0D97-D0BF-7E6D65544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28133582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77CF-EF98-4248-90FB-10011376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781235"/>
            <a:ext cx="10353762" cy="5761608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endParaRPr lang="en-IN" b="1" i="1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594293-2227-797D-CB8C-A8E33473E43F}"/>
              </a:ext>
            </a:extLst>
          </p:cNvPr>
          <p:cNvSpPr txBox="1"/>
          <p:nvPr/>
        </p:nvSpPr>
        <p:spPr>
          <a:xfrm>
            <a:off x="1622593" y="196460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Likelihood Tables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DE33882-365C-EC42-5742-5A7AF4EA9D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01" y="1153491"/>
            <a:ext cx="10685004" cy="4258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97661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77CF-EF98-4248-90FB-10011376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781235"/>
            <a:ext cx="10353762" cy="5761608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endParaRPr lang="en-IN" b="1" i="1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6CEF91F-B974-3950-E2BA-227210B0C442}"/>
              </a:ext>
            </a:extLst>
          </p:cNvPr>
          <p:cNvSpPr txBox="1"/>
          <p:nvPr/>
        </p:nvSpPr>
        <p:spPr>
          <a:xfrm>
            <a:off x="2070463" y="243630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B42053-1334-C0BE-9F4A-6029A1EE0A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96" y="781234"/>
            <a:ext cx="10704016" cy="5442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452256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77CF-EF98-4248-90FB-10011376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4443" y="781235"/>
            <a:ext cx="10353762" cy="5761608"/>
          </a:xfrm>
        </p:spPr>
        <p:txBody>
          <a:bodyPr>
            <a:normAutofit/>
          </a:bodyPr>
          <a:lstStyle/>
          <a:p>
            <a:pPr lvl="1">
              <a:buFont typeface="Courier New" panose="02070309020205020404" pitchFamily="49" charset="0"/>
              <a:buChar char="o"/>
            </a:pPr>
            <a:endParaRPr lang="en-IN" b="1" i="1" dirty="0">
              <a:effectLst/>
            </a:endParaRPr>
          </a:p>
          <a:p>
            <a:pPr lvl="1">
              <a:buFont typeface="Courier New" panose="02070309020205020404" pitchFamily="49" charset="0"/>
              <a:buChar char="o"/>
            </a:pP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E2C907D-C552-1A96-49C7-F40D1BD9E533}"/>
              </a:ext>
            </a:extLst>
          </p:cNvPr>
          <p:cNvSpPr txBox="1"/>
          <p:nvPr/>
        </p:nvSpPr>
        <p:spPr>
          <a:xfrm>
            <a:off x="2070463" y="243630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Classification Steps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FC22D69-DA45-2105-567A-81D51DE1EA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221159"/>
            <a:ext cx="10245341" cy="374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72487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D877CF-EF98-4248-90FB-10011376E0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48173" y="1350402"/>
            <a:ext cx="7790349" cy="3912063"/>
          </a:xfrm>
        </p:spPr>
        <p:txBody>
          <a:bodyPr>
            <a:normAutofit lnSpcReduction="10000"/>
          </a:bodyPr>
          <a:lstStyle/>
          <a:p>
            <a:pPr lvl="1">
              <a:buFont typeface="Courier New" panose="02070309020205020404" pitchFamily="49" charset="0"/>
              <a:buChar char="o"/>
            </a:pPr>
            <a:endParaRPr lang="en-IN" b="1" i="1" dirty="0">
              <a:effectLst/>
            </a:endParaRPr>
          </a:p>
          <a:p>
            <a:pPr lvl="1"/>
            <a:r>
              <a:rPr lang="en-IN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Gaussian Naive Bayes</a:t>
            </a:r>
          </a:p>
          <a:p>
            <a:pPr marL="457200" lvl="1" indent="0">
              <a:buNone/>
            </a:pPr>
            <a:endParaRPr lang="en-IN" b="0" i="0" dirty="0">
              <a:solidFill>
                <a:srgbClr val="22283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Multinomial Naive Bayes</a:t>
            </a:r>
          </a:p>
          <a:p>
            <a:pPr marL="457200" lvl="1" indent="0">
              <a:buNone/>
            </a:pPr>
            <a:endParaRPr lang="en-IN" b="0" i="0" dirty="0">
              <a:solidFill>
                <a:srgbClr val="22283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Complement Naive Bayes</a:t>
            </a:r>
          </a:p>
          <a:p>
            <a:pPr marL="457200" lvl="1" indent="0">
              <a:buNone/>
            </a:pPr>
            <a:endParaRPr lang="en-IN" b="0" i="0" dirty="0">
              <a:solidFill>
                <a:srgbClr val="22283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Bernoulli Naive Bayes</a:t>
            </a:r>
          </a:p>
          <a:p>
            <a:pPr marL="457200" lvl="1" indent="0">
              <a:buNone/>
            </a:pPr>
            <a:endParaRPr lang="en-IN" b="0" i="0" dirty="0">
              <a:solidFill>
                <a:srgbClr val="222832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/>
            <a:r>
              <a:rPr lang="en-IN" b="0" i="0" dirty="0">
                <a:solidFill>
                  <a:srgbClr val="222832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Categorical Naive Bayes</a:t>
            </a:r>
            <a:endParaRPr lang="en-IN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8C26CDD-60B7-CCB0-B772-92B5B03E603D}"/>
              </a:ext>
            </a:extLst>
          </p:cNvPr>
          <p:cNvSpPr txBox="1"/>
          <p:nvPr/>
        </p:nvSpPr>
        <p:spPr>
          <a:xfrm>
            <a:off x="2630299" y="488847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Naïve Bayes</a:t>
            </a:r>
          </a:p>
        </p:txBody>
      </p:sp>
    </p:spTree>
    <p:extLst>
      <p:ext uri="{BB962C8B-B14F-4D97-AF65-F5344CB8AC3E}">
        <p14:creationId xmlns:p14="http://schemas.microsoft.com/office/powerpoint/2010/main" val="18512040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70EADA-F299-DDE2-5ED2-ED8FB08EED03}"/>
              </a:ext>
            </a:extLst>
          </p:cNvPr>
          <p:cNvSpPr txBox="1"/>
          <p:nvPr/>
        </p:nvSpPr>
        <p:spPr>
          <a:xfrm>
            <a:off x="951722" y="1133585"/>
            <a:ext cx="1017969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000" b="1" i="0" dirty="0">
                <a:solidFill>
                  <a:srgbClr val="001D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Gaussian Naive Bayes </a:t>
            </a:r>
          </a:p>
          <a:p>
            <a:pPr algn="l"/>
            <a:endParaRPr lang="en-US" sz="2000" b="1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for continuous data, assuming a Gaussian distribution. </a:t>
            </a:r>
          </a:p>
          <a:p>
            <a:pPr algn="l"/>
            <a:endParaRPr lang="en-US" sz="2000" b="0" i="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based on a continuous distribution </a:t>
            </a:r>
            <a:r>
              <a:rPr lang="en-US" sz="2000" b="0" i="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characterised</a:t>
            </a:r>
            <a:r>
              <a:rPr lang="en-US" sz="2000" b="0" i="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by mean and variance. If some variables do not have a normal distribution, they might need to be transformed into features with a normal distribution</a:t>
            </a:r>
          </a:p>
          <a:p>
            <a:pPr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001D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Multinomial Naive Bayes</a:t>
            </a:r>
          </a:p>
          <a:p>
            <a:endParaRPr lang="en-US" sz="2000" b="1" dirty="0">
              <a:solidFill>
                <a:srgbClr val="001D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where the data is multinomial distributed.</a:t>
            </a:r>
            <a:endParaRPr lang="en-US" sz="2000" b="0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D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for discrete data, especially word counts in text classification. It assumes a feature vector where each element represents the number of times it appears.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D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classifier is commonly used in natural language processing tasks like sentiment analysis and spam filtering.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30A91-F792-35F2-1E95-0467F4A3EC9C}"/>
              </a:ext>
            </a:extLst>
          </p:cNvPr>
          <p:cNvSpPr txBox="1"/>
          <p:nvPr/>
        </p:nvSpPr>
        <p:spPr>
          <a:xfrm>
            <a:off x="2630299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Naïve Bayes</a:t>
            </a:r>
          </a:p>
        </p:txBody>
      </p:sp>
    </p:spTree>
    <p:extLst>
      <p:ext uri="{BB962C8B-B14F-4D97-AF65-F5344CB8AC3E}">
        <p14:creationId xmlns:p14="http://schemas.microsoft.com/office/powerpoint/2010/main" val="24075450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70EADA-F299-DDE2-5ED2-ED8FB08EED03}"/>
              </a:ext>
            </a:extLst>
          </p:cNvPr>
          <p:cNvSpPr txBox="1"/>
          <p:nvPr/>
        </p:nvSpPr>
        <p:spPr>
          <a:xfrm>
            <a:off x="951722" y="1110174"/>
            <a:ext cx="10179698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1D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Complement Naïve Bayes </a:t>
            </a:r>
            <a:endParaRPr lang="en-US" sz="2000" b="0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01D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Complement Naive Bayes is particularly suited to work with imbalanced datasets.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complement Naive Bayes, instead of calculating the probability of an item belonging to a certain class, we calculate the probability of the item </a:t>
            </a:r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belonging to all the classes. 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dirty="0">
              <a:solidFill>
                <a:srgbClr val="27323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1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Bernoulli Naive Bayes</a:t>
            </a:r>
          </a:p>
          <a:p>
            <a:endParaRPr lang="en-US" sz="2000" b="1" dirty="0">
              <a:solidFill>
                <a:srgbClr val="001D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Naive Bayes Classifier is used when there is a </a:t>
            </a:r>
            <a:r>
              <a:rPr lang="en-US" sz="2000" b="0" i="0" dirty="0" err="1">
                <a:solidFill>
                  <a:srgbClr val="1F1F1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2000" b="0" i="0" dirty="0">
                <a:solidFill>
                  <a:srgbClr val="1F1F1F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type of dependent or target variable present in the dataset.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0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01D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Used for binary or </a:t>
            </a:r>
            <a:r>
              <a:rPr lang="en-US" sz="2000" b="0" i="0" dirty="0" err="1">
                <a:solidFill>
                  <a:srgbClr val="001D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boolean</a:t>
            </a:r>
            <a:r>
              <a:rPr lang="en-US" sz="2000" b="0" i="0" dirty="0">
                <a:solidFill>
                  <a:srgbClr val="001D35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features, where the attributes have a value of yes or no, useful or not, granted or rejected.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b="1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30A91-F792-35F2-1E95-0467F4A3EC9C}"/>
              </a:ext>
            </a:extLst>
          </p:cNvPr>
          <p:cNvSpPr txBox="1"/>
          <p:nvPr/>
        </p:nvSpPr>
        <p:spPr>
          <a:xfrm>
            <a:off x="2630299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Naïve Bayes</a:t>
            </a:r>
          </a:p>
        </p:txBody>
      </p:sp>
    </p:spTree>
    <p:extLst>
      <p:ext uri="{BB962C8B-B14F-4D97-AF65-F5344CB8AC3E}">
        <p14:creationId xmlns:p14="http://schemas.microsoft.com/office/powerpoint/2010/main" val="90776027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370EADA-F299-DDE2-5ED2-ED8FB08EED03}"/>
              </a:ext>
            </a:extLst>
          </p:cNvPr>
          <p:cNvSpPr txBox="1"/>
          <p:nvPr/>
        </p:nvSpPr>
        <p:spPr>
          <a:xfrm>
            <a:off x="951722" y="1110174"/>
            <a:ext cx="1017969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>
              <a:solidFill>
                <a:srgbClr val="001D35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b="1" dirty="0">
                <a:solidFill>
                  <a:srgbClr val="001D35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Categorical Naive Bayes</a:t>
            </a:r>
          </a:p>
          <a:p>
            <a:endParaRPr lang="en-US" sz="2000" b="0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categorical Naive Bayes classifier is 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suitable for classification with discrete features that are categorically distributed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7474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categories of each feature are drawn from a categorical distribution</a:t>
            </a:r>
            <a:endParaRPr lang="en-US" sz="2000" b="1" i="0" dirty="0">
              <a:solidFill>
                <a:srgbClr val="001D35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DD30A91-F792-35F2-1E95-0467F4A3EC9C}"/>
              </a:ext>
            </a:extLst>
          </p:cNvPr>
          <p:cNvSpPr txBox="1"/>
          <p:nvPr/>
        </p:nvSpPr>
        <p:spPr>
          <a:xfrm>
            <a:off x="2630299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Naïve Bayes</a:t>
            </a:r>
          </a:p>
        </p:txBody>
      </p:sp>
    </p:spTree>
    <p:extLst>
      <p:ext uri="{BB962C8B-B14F-4D97-AF65-F5344CB8AC3E}">
        <p14:creationId xmlns:p14="http://schemas.microsoft.com/office/powerpoint/2010/main" val="3329366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D30A91-F792-35F2-1E95-0467F4A3EC9C}"/>
              </a:ext>
            </a:extLst>
          </p:cNvPr>
          <p:cNvSpPr txBox="1"/>
          <p:nvPr/>
        </p:nvSpPr>
        <p:spPr>
          <a:xfrm>
            <a:off x="2630299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Naïve Bayes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DB214-B0E1-DB92-FA95-C54706D2DB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9913" y="1078858"/>
            <a:ext cx="9088993" cy="4917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95152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1498-DA8F-86CB-A0EE-3DB3820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1" y="2322576"/>
            <a:ext cx="7550891" cy="1901952"/>
          </a:xfrm>
        </p:spPr>
        <p:txBody>
          <a:bodyPr/>
          <a:lstStyle/>
          <a:p>
            <a:pPr algn="ctr"/>
            <a:br>
              <a:rPr lang="en-IN" b="1" i="0" dirty="0">
                <a:solidFill>
                  <a:srgbClr val="05192D"/>
                </a:solidFill>
                <a:effectLst/>
                <a:highlight>
                  <a:srgbClr val="FFFFFF"/>
                </a:highlight>
                <a:latin typeface="Studio-Feixen-Sans"/>
              </a:rPr>
            </a:br>
            <a:r>
              <a:rPr lang="en-IN" b="1" i="0" dirty="0">
                <a:solidFill>
                  <a:srgbClr val="05192D"/>
                </a:solidFill>
                <a:effectLst/>
                <a:latin typeface="Studio-Feixen-Sans"/>
              </a:rPr>
              <a:t>SUPPORT VECTOR MACHINE</a:t>
            </a:r>
            <a:endParaRPr lang="en-IN" dirty="0">
              <a:latin typeface="Arial Rounded MT Bold" panose="020F0704030504030204" pitchFamily="34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BC5B3-3977-012E-E7FE-F46AD8F7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1707F-5BDB-0D97-D0BF-7E6D65544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9780943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EE44774-AEBD-941F-33E9-6280DC1F1C78}"/>
              </a:ext>
            </a:extLst>
          </p:cNvPr>
          <p:cNvSpPr txBox="1"/>
          <p:nvPr/>
        </p:nvSpPr>
        <p:spPr>
          <a:xfrm>
            <a:off x="2630299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0C456E-5C06-5368-06B2-1059BAFC0BEB}"/>
              </a:ext>
            </a:extLst>
          </p:cNvPr>
          <p:cNvSpPr txBox="1"/>
          <p:nvPr/>
        </p:nvSpPr>
        <p:spPr>
          <a:xfrm>
            <a:off x="1017037" y="1197068"/>
            <a:ext cx="9311951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  <a:p>
            <a:endParaRPr lang="en-US" sz="2000" b="1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 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a powerful machine learning algorithm used for linear or nonlinear classification, regression, and even outlier detection tasks. </a:t>
            </a:r>
          </a:p>
          <a:p>
            <a:endParaRPr lang="en-US" sz="2000" dirty="0">
              <a:solidFill>
                <a:srgbClr val="27323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SVMs can be used for a variety of tasks, such as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text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image classification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spam detection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handwriting identification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gene expression analysis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face detection</a:t>
            </a:r>
            <a:endParaRPr lang="en-US" sz="2000" dirty="0">
              <a:solidFill>
                <a:srgbClr val="27323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anomaly detection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101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02E3BF-E718-AF3A-2D2F-55E312CB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5716"/>
            <a:ext cx="10353762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Naïve Bayes Classifier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FF70E07-14C2-B85A-319A-85CE72913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1076" y="923700"/>
            <a:ext cx="2676401" cy="83806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7398447-860C-CC89-1620-0B39C13E50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1559" y="2325297"/>
            <a:ext cx="2645918" cy="98823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05C13B0-F470-03BF-288F-4D0645C071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1559" y="3742191"/>
            <a:ext cx="2645918" cy="122496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8914FF-F99A-7BFE-9591-18E3E71D03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71352" y="5378297"/>
            <a:ext cx="2645918" cy="985735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83D21154-5988-1B64-D33A-78529767423D}"/>
              </a:ext>
            </a:extLst>
          </p:cNvPr>
          <p:cNvSpPr/>
          <p:nvPr/>
        </p:nvSpPr>
        <p:spPr>
          <a:xfrm>
            <a:off x="5533053" y="1815790"/>
            <a:ext cx="177282" cy="413927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758E33F3-28C9-3A07-A8A2-CBDC6026380C}"/>
              </a:ext>
            </a:extLst>
          </p:cNvPr>
          <p:cNvSpPr/>
          <p:nvPr/>
        </p:nvSpPr>
        <p:spPr>
          <a:xfrm>
            <a:off x="5617029" y="3331048"/>
            <a:ext cx="177282" cy="413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7333485C-F896-6004-B3D9-6360A016B14E}"/>
              </a:ext>
            </a:extLst>
          </p:cNvPr>
          <p:cNvSpPr/>
          <p:nvPr/>
        </p:nvSpPr>
        <p:spPr>
          <a:xfrm>
            <a:off x="5640636" y="4928011"/>
            <a:ext cx="177282" cy="413927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573964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50E780-AC5B-32A9-6D24-0B24C0576003}"/>
              </a:ext>
            </a:extLst>
          </p:cNvPr>
          <p:cNvSpPr txBox="1"/>
          <p:nvPr/>
        </p:nvSpPr>
        <p:spPr>
          <a:xfrm>
            <a:off x="2630299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6123B2-0A36-9A41-0B5D-6EDA1E488B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0903" y="1095734"/>
            <a:ext cx="1585097" cy="60965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2B7018-8768-03E8-4DAF-7E8BAA1C63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0903" y="2106814"/>
            <a:ext cx="1646063" cy="60965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3679E0-DDF5-29E6-DE6E-FC8F488627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0903" y="3352795"/>
            <a:ext cx="4130398" cy="1577477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D76FA2D1-DDA0-C5AB-BCCD-F6E15A43950E}"/>
              </a:ext>
            </a:extLst>
          </p:cNvPr>
          <p:cNvSpPr/>
          <p:nvPr/>
        </p:nvSpPr>
        <p:spPr>
          <a:xfrm>
            <a:off x="5214810" y="1687313"/>
            <a:ext cx="177282" cy="413927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CEB86EA8-28FE-05B2-5AF4-B73D20C9ECF7}"/>
              </a:ext>
            </a:extLst>
          </p:cNvPr>
          <p:cNvSpPr/>
          <p:nvPr/>
        </p:nvSpPr>
        <p:spPr>
          <a:xfrm>
            <a:off x="5214810" y="2764882"/>
            <a:ext cx="177282" cy="413927"/>
          </a:xfrm>
          <a:prstGeom prst="downArrow">
            <a:avLst/>
          </a:prstGeom>
          <a:solidFill>
            <a:srgbClr val="00206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61170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DB6329F-53CB-5CE6-C840-70F55973C3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3827" y="737128"/>
            <a:ext cx="8362728" cy="4988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7507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0E1ABC1-796F-5D21-CE00-E5063733A183}"/>
              </a:ext>
            </a:extLst>
          </p:cNvPr>
          <p:cNvSpPr txBox="1"/>
          <p:nvPr/>
        </p:nvSpPr>
        <p:spPr>
          <a:xfrm>
            <a:off x="2858610" y="403025"/>
            <a:ext cx="49803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Hyperplane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7FA810-D915-D185-8CF3-9BA2C1208583}"/>
              </a:ext>
            </a:extLst>
          </p:cNvPr>
          <p:cNvSpPr txBox="1"/>
          <p:nvPr/>
        </p:nvSpPr>
        <p:spPr>
          <a:xfrm>
            <a:off x="994300" y="1475233"/>
            <a:ext cx="953461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an N-dimensional space – The hyperplane dimension is N-1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Example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1- D Hyperplane is a single-point</a:t>
            </a: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2- D Hyperplane is a line</a:t>
            </a:r>
          </a:p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	3-  D hyperplane is a flat plane </a:t>
            </a: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37989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9EFE52F-E16F-4A4B-9E21-49B2D77155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6998" y="482446"/>
            <a:ext cx="9784163" cy="5368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14705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18B9A19-13B7-4C48-9904-55A9CA2AB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761" y="375267"/>
            <a:ext cx="10353629" cy="5679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8900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4CDDB2-0144-46B4-A4CA-0F361F1F3E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3" y="500432"/>
            <a:ext cx="9486900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9492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6DA1FB-D194-4757-AFBA-2A031D0AC7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2366" y="429410"/>
            <a:ext cx="10718908" cy="597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5219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EC72228-1342-4AEA-B39D-F08ECC93F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367" y="377856"/>
            <a:ext cx="10485268" cy="5617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184890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59525C8-C148-C555-8BFA-1692103BE7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462" y="663575"/>
            <a:ext cx="9930626" cy="5354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974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E78D2C-39F4-4285-9F88-BB5B4F6FD9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751" y="616905"/>
            <a:ext cx="9868825" cy="5370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4743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02E3BF-E718-AF3A-2D2F-55E312CB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5716"/>
            <a:ext cx="10353762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Naïve Bayes Classifier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DD4D2-C358-3B08-DD77-01725CD6310E}"/>
              </a:ext>
            </a:extLst>
          </p:cNvPr>
          <p:cNvSpPr txBox="1"/>
          <p:nvPr/>
        </p:nvSpPr>
        <p:spPr>
          <a:xfrm>
            <a:off x="793103" y="1122792"/>
            <a:ext cx="1065555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519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Naive Bayes is a statistical classification technique based on Bayes Theorem. It is one of the simplest supervised learning algorithms.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05192D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0519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Naive Bayes classifier is the fast, accurate and reliable algorithm. Naive Bayes classifiers have high accuracy and speed on large datasets.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B6E8432-D553-6BCE-4021-E2947D5F0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2975" y="2835098"/>
            <a:ext cx="6828470" cy="3427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371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CBB6B13-E125-32A2-8C3D-65E2DA8D68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9800" y="1746745"/>
            <a:ext cx="9083163" cy="452893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931D965-2ACC-DF1E-DF14-00583CD51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00" y="1053265"/>
            <a:ext cx="2918713" cy="69348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561655" y="228381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Maximal Margin Classifier</a:t>
            </a:r>
          </a:p>
        </p:txBody>
      </p:sp>
    </p:spTree>
    <p:extLst>
      <p:ext uri="{BB962C8B-B14F-4D97-AF65-F5344CB8AC3E}">
        <p14:creationId xmlns:p14="http://schemas.microsoft.com/office/powerpoint/2010/main" val="91132579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692284" y="336301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 Maximal Margin Classifier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397471E-4C6B-9D17-2F56-025FDF6FF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2993" y="1188525"/>
            <a:ext cx="8953945" cy="4650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8304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626970" y="199481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Limitation Maximal Margin Classifier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D3D9B2-E5F4-ED9E-BDAC-B579323B26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5002" y="952859"/>
            <a:ext cx="8706432" cy="4952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6151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561655" y="321687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Classifier- Why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220011-011C-986D-9CA3-3B03C72786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1655" y="2090058"/>
            <a:ext cx="8291472" cy="1743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8578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561655" y="228381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Classifier-What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53EA51C-0532-3755-CDB7-B7C9D5C4C8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703" y="1453148"/>
            <a:ext cx="8291472" cy="4163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06717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598978" y="405662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Classifier-How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AC48724-23B9-B6FA-A6D8-0BA1236A7A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5568" y="1296197"/>
            <a:ext cx="8580864" cy="4900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830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561655" y="228381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Classifier-Limitation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1DCFA52-7098-BA29-DC8B-0EC5D657CE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706" y="1149009"/>
            <a:ext cx="8626588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01007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561655" y="228381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87EFA6-E73A-B423-728F-9569311B5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6325" y="1154529"/>
            <a:ext cx="8344623" cy="4884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58467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608308" y="486079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Machines-Linear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44631-D09A-D105-965B-8B960D797D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6068" y="1399858"/>
            <a:ext cx="8359864" cy="4618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347512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561655" y="228381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Machines-Polynomial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3E54DE-C859-867F-EBC6-BC4D7B1FC0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947" y="1288038"/>
            <a:ext cx="8596105" cy="4785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185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02E3BF-E718-AF3A-2D2F-55E312CB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5716"/>
            <a:ext cx="10353762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Naïve Bayes Classifier –Example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20DD4D2-C358-3B08-DD77-01725CD6310E}"/>
              </a:ext>
            </a:extLst>
          </p:cNvPr>
          <p:cNvSpPr txBox="1"/>
          <p:nvPr/>
        </p:nvSpPr>
        <p:spPr>
          <a:xfrm>
            <a:off x="793103" y="1122792"/>
            <a:ext cx="106555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0" i="0" dirty="0">
                <a:solidFill>
                  <a:srgbClr val="05192D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Consider the example of  tossing two coins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17FD82-69DD-E342-F46F-293B7C6C70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795" y="1636183"/>
            <a:ext cx="7465199" cy="412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68832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5D38AE8-965C-D570-DC3A-E2124BC31F8C}"/>
              </a:ext>
            </a:extLst>
          </p:cNvPr>
          <p:cNvSpPr txBox="1"/>
          <p:nvPr/>
        </p:nvSpPr>
        <p:spPr>
          <a:xfrm>
            <a:off x="1664292" y="480307"/>
            <a:ext cx="8123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Machines-Radial(RBF)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932ADC-DA9A-2190-6484-D8AE41752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8482" y="1310456"/>
            <a:ext cx="9299714" cy="4616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31538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E9D15F2-4AAB-A21F-10D2-6D5E01967828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75160B-C045-BC7F-F515-F7B039625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988" y="1433691"/>
            <a:ext cx="10648554" cy="337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85828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E0FE5CF5-9164-D93A-2B91-FC49714B45EA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Support Vector Machine (SVM)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76ECE4F-C2DE-9A33-AD86-4A695C996A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8010" y="1032153"/>
            <a:ext cx="9563929" cy="462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458709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3BC9F31-31C5-142E-199D-706C656401A3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131488-5837-F76B-B4EB-18969649B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250" y="958533"/>
            <a:ext cx="10911702" cy="4975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76678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990FE24-147E-0814-D96F-A93668CFF953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A678F12-94DC-5BC8-FF6A-9F5A9FE6FA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987" y="1047731"/>
            <a:ext cx="9636418" cy="4671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690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2318B0E-F9DE-6E9B-937D-3F78202C713A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8586E1-BE19-B952-AC05-0FA8DE585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026" y="849686"/>
            <a:ext cx="10074861" cy="512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99743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3F1B5F8-4B03-9853-CEB3-5106C1039442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5CBEC9-7A2A-1598-3A27-755BF879A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1961" y="1060279"/>
            <a:ext cx="7119321" cy="4710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2949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1A6FDCB-544D-3EBD-9EC7-6982040FC569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736C16E-DCA2-3BD7-14ED-C5CBEDD3D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7655" y="1010799"/>
            <a:ext cx="6287725" cy="5072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9795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45CBF-D229-FF30-C47F-02AC122E1082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EFC986-0FAA-F5E0-7728-9A1182CDB8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302" y="1117004"/>
            <a:ext cx="10303716" cy="4528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06225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E9337A7-7F30-A4CD-93B2-1BCAC88EC2DB}"/>
              </a:ext>
            </a:extLst>
          </p:cNvPr>
          <p:cNvSpPr txBox="1"/>
          <p:nvPr/>
        </p:nvSpPr>
        <p:spPr>
          <a:xfrm>
            <a:off x="2100251" y="305236"/>
            <a:ext cx="827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Advantages of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AB3BE82-7509-6640-ABDA-D2E3C89F3F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8729" y="1093267"/>
            <a:ext cx="9036119" cy="516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5135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02E3BF-E718-AF3A-2D2F-55E312CB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5716"/>
            <a:ext cx="10353762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Bayes Theorem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570C48-CBE5-EFAB-DCD0-0F98EB4321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106" y="1060225"/>
            <a:ext cx="10626451" cy="3987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22889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D2CDD8-F492-AFE0-C6A4-488F228A6D62}"/>
              </a:ext>
            </a:extLst>
          </p:cNvPr>
          <p:cNvSpPr txBox="1"/>
          <p:nvPr/>
        </p:nvSpPr>
        <p:spPr>
          <a:xfrm>
            <a:off x="2324186" y="264911"/>
            <a:ext cx="827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 –Use Case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95D47F-56C5-B92D-A89D-3F766DAEAF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105" y="1123750"/>
            <a:ext cx="9807790" cy="4610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52595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DC44C2A-615D-B425-1983-8D5944A3A936}"/>
              </a:ext>
            </a:extLst>
          </p:cNvPr>
          <p:cNvSpPr txBox="1"/>
          <p:nvPr/>
        </p:nvSpPr>
        <p:spPr>
          <a:xfrm>
            <a:off x="2324186" y="264911"/>
            <a:ext cx="82723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Use Case- Implementation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4BBC51-D8BF-324E-6175-45A3288F6E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28599" y="1257112"/>
            <a:ext cx="6934801" cy="4343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00967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650440-8DAD-86C3-9CC8-A8323AEE9F48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What is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8E1CDF2-74B8-02E4-18CF-E4258C662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125" y="948475"/>
            <a:ext cx="11415749" cy="4961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243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FA17A5-69A5-117D-86CF-0958D74831F5}"/>
              </a:ext>
            </a:extLst>
          </p:cNvPr>
          <p:cNvSpPr txBox="1"/>
          <p:nvPr/>
        </p:nvSpPr>
        <p:spPr>
          <a:xfrm>
            <a:off x="3377681" y="259234"/>
            <a:ext cx="5702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Hyperplane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E5AC62E-9796-F834-2B53-A5AA466BEB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531" y="1084178"/>
            <a:ext cx="11240618" cy="4465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9707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207817F-1445-E402-F961-705D3DC728D5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D1B1280-AE51-983D-2463-56E925D439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62" y="990388"/>
            <a:ext cx="11308275" cy="487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7572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3A62644-AEB2-168F-5ECC-C55F7A81A87C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6E1CC14-93D5-B422-8D06-78B07E8FFA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486" y="849686"/>
            <a:ext cx="10707028" cy="5273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3278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887FD1-393A-5F8F-58D8-1C570D77152F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5371C1B-FCC2-225A-C9D7-9AE8A1476B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142" y="882343"/>
            <a:ext cx="10828958" cy="5433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9382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F3D330E-D29C-0FB7-F860-12D81A7CFD47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7795C9D-D657-7D4D-413F-58525A92C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392" y="970983"/>
            <a:ext cx="11340997" cy="5075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3693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CC11936-DFA1-E5BA-F2BD-6F690A7F8F53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Working Support Vector Machine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4B0065-745B-0C36-AA26-BE37AA7566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796" y="927081"/>
            <a:ext cx="10478408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805779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02A19A-7654-A343-24B1-339005E2CAB7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Optimal Hyperplane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E9D88A1-6CD4-6F88-C333-BEA5573A6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66" y="864648"/>
            <a:ext cx="9540161" cy="548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269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02E3BF-E718-AF3A-2D2F-55E312CB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5716"/>
            <a:ext cx="10353762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Bayes Theorem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B63F321-B714-5AB2-0227-12B812D121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640" y="1006247"/>
            <a:ext cx="9119177" cy="4853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2165706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4EACA5B-2234-C15A-B039-F1094549B0FB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Optimal Hyperplane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6F9C4B3-54BD-0D4D-5314-CD28C120F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284" y="849686"/>
            <a:ext cx="11193431" cy="4953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088590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380DAE-E84C-4999-7E44-01A002DE7E5F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Implementation (SVM)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FAF998-6326-6B15-C209-BA264C85E2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020" y="1241316"/>
            <a:ext cx="10292006" cy="3703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7671502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3AFC31-E072-15D4-0503-2663439D9E3D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Kernels in SVM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50DEE40-7815-99A8-94C8-60CD272AA0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324" y="1076351"/>
            <a:ext cx="11050581" cy="4705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943662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F3AFC31-E072-15D4-0503-2663439D9E3D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Kernels in SVM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102A82-E837-8B73-2230-8EA70EA5F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8635" y="849686"/>
            <a:ext cx="6744284" cy="54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8372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0542C1-EFB8-FECF-7119-4E8B3C9B9E46}"/>
              </a:ext>
            </a:extLst>
          </p:cNvPr>
          <p:cNvSpPr txBox="1"/>
          <p:nvPr/>
        </p:nvSpPr>
        <p:spPr>
          <a:xfrm>
            <a:off x="980170" y="1113298"/>
            <a:ext cx="94816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Controls the distance of influence of a single training point  </a:t>
            </a:r>
          </a:p>
          <a:p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Link to Demo for C Value</a:t>
            </a:r>
          </a:p>
          <a:p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svmjs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 Support Vector Machine in </a:t>
            </a:r>
            <a:r>
              <a:rPr lang="en-IN" sz="200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Javascript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2"/>
              </a:rPr>
              <a:t>: demo (stanford.edu)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2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B9CD3F-9085-EC40-F189-909FA405B7C3}"/>
              </a:ext>
            </a:extLst>
          </p:cNvPr>
          <p:cNvSpPr txBox="1"/>
          <p:nvPr/>
        </p:nvSpPr>
        <p:spPr>
          <a:xfrm>
            <a:off x="2324186" y="7552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Gamma in SVM</a:t>
            </a:r>
          </a:p>
        </p:txBody>
      </p:sp>
    </p:spTree>
    <p:extLst>
      <p:ext uri="{BB962C8B-B14F-4D97-AF65-F5344CB8AC3E}">
        <p14:creationId xmlns:p14="http://schemas.microsoft.com/office/powerpoint/2010/main" val="198210608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BD9090-E3A9-40F4-9DF4-D800B8587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112" y="628650"/>
            <a:ext cx="10391775" cy="56007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8D8A85-9FC3-CF05-F105-1F2EFE3E608A}"/>
              </a:ext>
            </a:extLst>
          </p:cNvPr>
          <p:cNvSpPr txBox="1"/>
          <p:nvPr/>
        </p:nvSpPr>
        <p:spPr>
          <a:xfrm>
            <a:off x="2324186" y="7552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Gamma in SVM</a:t>
            </a:r>
          </a:p>
        </p:txBody>
      </p:sp>
    </p:spTree>
    <p:extLst>
      <p:ext uri="{BB962C8B-B14F-4D97-AF65-F5344CB8AC3E}">
        <p14:creationId xmlns:p14="http://schemas.microsoft.com/office/powerpoint/2010/main" val="689824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6558974-6549-4629-9027-B7129850EC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004" y="624886"/>
            <a:ext cx="10113235" cy="474928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0A14998-F9DA-8A13-BF69-1FA62389F8B7}"/>
              </a:ext>
            </a:extLst>
          </p:cNvPr>
          <p:cNvSpPr txBox="1"/>
          <p:nvPr/>
        </p:nvSpPr>
        <p:spPr>
          <a:xfrm>
            <a:off x="890004" y="5515233"/>
            <a:ext cx="839988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 err="1">
                <a:solidFill>
                  <a:srgbClr val="82868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svmjs</a:t>
            </a:r>
            <a:r>
              <a:rPr lang="en-IN" sz="2000" dirty="0">
                <a:solidFill>
                  <a:srgbClr val="82868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Support Vector Machine in </a:t>
            </a:r>
            <a:r>
              <a:rPr lang="en-IN" sz="2000" dirty="0" err="1">
                <a:solidFill>
                  <a:srgbClr val="82868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Javascript</a:t>
            </a:r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: demo (stanford.edu)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948239B-A17E-42DE-28CE-69171661351D}"/>
              </a:ext>
            </a:extLst>
          </p:cNvPr>
          <p:cNvSpPr txBox="1"/>
          <p:nvPr/>
        </p:nvSpPr>
        <p:spPr>
          <a:xfrm>
            <a:off x="1870096" y="109400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Value</a:t>
            </a:r>
          </a:p>
        </p:txBody>
      </p:sp>
    </p:spTree>
    <p:extLst>
      <p:ext uri="{BB962C8B-B14F-4D97-AF65-F5344CB8AC3E}">
        <p14:creationId xmlns:p14="http://schemas.microsoft.com/office/powerpoint/2010/main" val="2196297871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56E4314-434B-EECD-B30E-D24F7884E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033" y="441054"/>
            <a:ext cx="11135087" cy="5838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66739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22C3CA5-26FE-F4A0-5344-41D7535A7777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 - Value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B116CB7-80CD-5F60-5116-5D68DFE55F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405" y="1336669"/>
            <a:ext cx="10442537" cy="2638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655993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A7CB8C8-3CF0-0A64-9E12-E8FCC9F696F0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Gamma Value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BCB9E8-F909-B1E2-F84F-D3C7F47EEF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147" y="1084312"/>
            <a:ext cx="11372798" cy="3664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11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6702E3BF-E718-AF3A-2D2F-55E312CBB9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65716"/>
            <a:ext cx="10353762" cy="615519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Bayes Theorem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EB1933B-FA19-D4F7-A776-77FF375A01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4827" y="865211"/>
            <a:ext cx="10007851" cy="54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786396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6F6CC00-CE5A-32CE-D7DD-B46A3C8A7DC5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Gamma Value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31CC4E0-061C-B1E3-804D-D5299299B0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527" y="1201948"/>
            <a:ext cx="11259199" cy="342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270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84D22AE-E06E-EBDE-B6F9-005ED19317C4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Hyperparameter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9F6B9AE-6055-2462-2CE0-0B908B81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820" y="986578"/>
            <a:ext cx="11196369" cy="4994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402224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51DD44F-91B2-4526-3A51-C473D558C04F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Grid Wise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CA86615-8F9F-16FD-4E5E-E1A2877204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877" y="1207078"/>
            <a:ext cx="11142246" cy="4092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58674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5D8D63-C254-7B44-13A2-6446C97C570B}"/>
              </a:ext>
            </a:extLst>
          </p:cNvPr>
          <p:cNvSpPr txBox="1"/>
          <p:nvPr/>
        </p:nvSpPr>
        <p:spPr>
          <a:xfrm>
            <a:off x="2324186" y="264911"/>
            <a:ext cx="723215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Random Search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0742DE-5882-27E3-49F6-9391B19B4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738" y="1172928"/>
            <a:ext cx="11446524" cy="4250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00445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{0CBD495F-6F60-4A28-86A3-313002760B2E}tf11429527_win32</Template>
  <TotalTime>986</TotalTime>
  <Words>810</Words>
  <Application>Microsoft Office PowerPoint</Application>
  <PresentationFormat>Widescreen</PresentationFormat>
  <Paragraphs>171</Paragraphs>
  <Slides>93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93</vt:i4>
      </vt:variant>
    </vt:vector>
  </HeadingPairs>
  <TitlesOfParts>
    <vt:vector size="103" baseType="lpstr">
      <vt:lpstr>Arial</vt:lpstr>
      <vt:lpstr>Arial Rounded MT Bold</vt:lpstr>
      <vt:lpstr>Calibri</vt:lpstr>
      <vt:lpstr>Century Gothic</vt:lpstr>
      <vt:lpstr>Courier New</vt:lpstr>
      <vt:lpstr>Karla</vt:lpstr>
      <vt:lpstr>Studio-Feixen-Sans</vt:lpstr>
      <vt:lpstr>Univers Condensed Light</vt:lpstr>
      <vt:lpstr>Wingdings</vt:lpstr>
      <vt:lpstr>Office Theme</vt:lpstr>
      <vt:lpstr>Naïve Bayes and SVM</vt:lpstr>
      <vt:lpstr>Supervised Learning </vt:lpstr>
      <vt:lpstr> NAÏVE BAYES</vt:lpstr>
      <vt:lpstr>Naïve Bayes Classifier </vt:lpstr>
      <vt:lpstr>Naïve Bayes Classifier </vt:lpstr>
      <vt:lpstr>Naïve Bayes Classifier –Example </vt:lpstr>
      <vt:lpstr>Bayes Theorem</vt:lpstr>
      <vt:lpstr>Bayes Theorem</vt:lpstr>
      <vt:lpstr>Bayes Theorem</vt:lpstr>
      <vt:lpstr>Naïve Bayes Classifier –Used in </vt:lpstr>
      <vt:lpstr>Shopping Demo</vt:lpstr>
      <vt:lpstr>Shopping Demo- Data Set</vt:lpstr>
      <vt:lpstr>Shopping Demo-Frequency Table</vt:lpstr>
      <vt:lpstr>Shopping Demo-Frequency Table</vt:lpstr>
      <vt:lpstr>Shopping Demo-Likelihood Table</vt:lpstr>
      <vt:lpstr>Shopping Demo-Likelihood Table</vt:lpstr>
      <vt:lpstr>Shopping Demo-Likelihood Table</vt:lpstr>
      <vt:lpstr>Shopping Demo-Naïve Bayes Classifier</vt:lpstr>
      <vt:lpstr>Shopping Demo-Naïve Bayes Classifier</vt:lpstr>
      <vt:lpstr>Shopping Demo-Naïve Bayes Classifier</vt:lpstr>
      <vt:lpstr>Shopping Demo-No Purchase</vt:lpstr>
      <vt:lpstr>Shopping Demo-Purchase</vt:lpstr>
      <vt:lpstr>Shopping Demo-Naïve Bayes Classifier</vt:lpstr>
      <vt:lpstr>Shopping Demo-Result</vt:lpstr>
      <vt:lpstr>Advantages of Naïve Bayce Classifier</vt:lpstr>
      <vt:lpstr>Naïve Bayce Classifier</vt:lpstr>
      <vt:lpstr>Classification Steps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 SUPPORT VECTOR MACHINE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Statistics </dc:title>
  <dc:creator>Noble Xavier</dc:creator>
  <cp:lastModifiedBy>Noble Xavier</cp:lastModifiedBy>
  <cp:revision>177</cp:revision>
  <dcterms:created xsi:type="dcterms:W3CDTF">2023-08-11T17:08:08Z</dcterms:created>
  <dcterms:modified xsi:type="dcterms:W3CDTF">2025-12-18T06:26:46Z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